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5" r:id="rId3"/>
    <p:sldId id="274" r:id="rId4"/>
    <p:sldId id="273" r:id="rId5"/>
    <p:sldId id="286" r:id="rId6"/>
    <p:sldId id="279" r:id="rId7"/>
    <p:sldId id="281" r:id="rId8"/>
    <p:sldId id="282" r:id="rId9"/>
    <p:sldId id="269" r:id="rId10"/>
    <p:sldId id="265" r:id="rId11"/>
    <p:sldId id="275" r:id="rId12"/>
    <p:sldId id="277" r:id="rId13"/>
    <p:sldId id="271" r:id="rId14"/>
    <p:sldId id="276" r:id="rId15"/>
    <p:sldId id="268" r:id="rId16"/>
    <p:sldId id="284" r:id="rId17"/>
    <p:sldId id="283" r:id="rId18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/>
    <p:restoredTop sz="95872"/>
  </p:normalViewPr>
  <p:slideViewPr>
    <p:cSldViewPr snapToGrid="0">
      <p:cViewPr varScale="1">
        <p:scale>
          <a:sx n="91" d="100"/>
          <a:sy n="91" d="100"/>
        </p:scale>
        <p:origin x="19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6A15F-F445-474D-A566-1DDB84D91861}" type="datetimeFigureOut">
              <a:rPr lang="en-MX" smtClean="0"/>
              <a:t>2/14/25</a:t>
            </a:fld>
            <a:endParaRPr lang="en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37B9F-E667-7646-891A-C677863BF51B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00659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F10C4-4F59-AEA7-9C0C-B18F752A5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3DC36-19C7-86E5-6789-878DEC454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34E18-00D7-3ACA-7755-1973E34F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1662-0EBE-3A4C-88C7-10F7ED882963}" type="datetimeFigureOut">
              <a:rPr lang="en-MX" smtClean="0"/>
              <a:t>2/14/25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53457-4FE5-6CF0-505F-29C15D91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0E57C-524D-F444-C7C0-7C6C9C49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91A8-87D8-0849-A7D5-77458837836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43753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9892-46C5-F834-86DC-1EA6F65A2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58523-286A-C3E5-CBB3-1DFDF82BA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A2696-6FA9-8B28-DAA9-0F4EA4E59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1662-0EBE-3A4C-88C7-10F7ED882963}" type="datetimeFigureOut">
              <a:rPr lang="en-MX" smtClean="0"/>
              <a:t>2/14/25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C182C-4519-DD4C-CA80-2E07A95F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21CA-9F2B-E409-3E9F-912E5F60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91A8-87D8-0849-A7D5-77458837836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39209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83FC23-CC73-3F81-FE87-07E21A89D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81333-9743-994C-6994-476B94C1C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AE26F-C3B5-D3F1-14BD-5B968576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1662-0EBE-3A4C-88C7-10F7ED882963}" type="datetimeFigureOut">
              <a:rPr lang="en-MX" smtClean="0"/>
              <a:t>2/14/25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AABC3-139F-B519-FFAC-9C31C702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4AB5B-4CF6-DB55-886F-CA300877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91A8-87D8-0849-A7D5-77458837836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3507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8BBA6-BDD7-4CA2-72FF-28BE6F2B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21488-D63B-F6FA-1ECB-1468CFC78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7C911-6F6A-2891-9B1D-3F802368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1662-0EBE-3A4C-88C7-10F7ED882963}" type="datetimeFigureOut">
              <a:rPr lang="en-MX" smtClean="0"/>
              <a:t>2/14/25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02F4E-66B8-D055-6785-DBBB87A6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57AF5-CACF-DA5E-2947-815B0874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91A8-87D8-0849-A7D5-77458837836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81890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81D83-0528-74CD-ED6C-A6284596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427EE-373E-08E8-4354-86E156A1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54D26-A545-C2E1-EF34-E08310A1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1662-0EBE-3A4C-88C7-10F7ED882963}" type="datetimeFigureOut">
              <a:rPr lang="en-MX" smtClean="0"/>
              <a:t>2/14/25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6639F-E435-2D34-5F95-8905B7607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3444F-F8CD-FE0B-3BF9-7E8D7021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91A8-87D8-0849-A7D5-77458837836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5508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D82C-ECBB-BC91-2E10-6C1D8BF79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B5B84-38CA-751D-980C-C8990B170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875FF-D01C-43CB-8234-A040C2D6D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C9494-461E-E6FB-9B6D-8D5CA3D9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1662-0EBE-3A4C-88C7-10F7ED882963}" type="datetimeFigureOut">
              <a:rPr lang="en-MX" smtClean="0"/>
              <a:t>2/14/25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4FFB1-5E84-8703-BAA1-50340AD86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218F1-43DB-4E8C-AC9E-CE09F6E3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91A8-87D8-0849-A7D5-77458837836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36275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347D-C505-1503-A9EC-29203F02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4D032-45F2-D8E0-DD7A-B5CAC55A5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BDFE9-F63A-144A-32EA-B7F9B7144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8911D8-107A-6628-FEB3-3FAA29777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B851B-23D9-C8ED-BCB1-FF4C80E16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B51F7E-27E8-C46B-B758-820F9333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1662-0EBE-3A4C-88C7-10F7ED882963}" type="datetimeFigureOut">
              <a:rPr lang="en-MX" smtClean="0"/>
              <a:t>2/14/25</a:t>
            </a:fld>
            <a:endParaRPr lang="en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FFF45F-41ED-FE27-A3F5-3BBAA059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FE60E8-3337-7436-12DA-9D5B6E9E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91A8-87D8-0849-A7D5-77458837836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18180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C17B5-FE63-09D5-9DEF-B8C1691F0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B8FB1C-51F8-CC6C-E246-E4E64A95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1662-0EBE-3A4C-88C7-10F7ED882963}" type="datetimeFigureOut">
              <a:rPr lang="en-MX" smtClean="0"/>
              <a:t>2/14/25</a:t>
            </a:fld>
            <a:endParaRPr lang="en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84FEE-39FA-763F-356D-EF1A8770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FE14B-D7D3-4309-552E-C76935A5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91A8-87D8-0849-A7D5-77458837836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0773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21B42D-01CA-DF3A-4B7C-E87AEFC9D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1662-0EBE-3A4C-88C7-10F7ED882963}" type="datetimeFigureOut">
              <a:rPr lang="en-MX" smtClean="0"/>
              <a:t>2/14/25</a:t>
            </a:fld>
            <a:endParaRPr lang="en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B62698-318F-5FB1-0186-906D12778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ACC20-20E9-0F60-8A7B-D49DC5BB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91A8-87D8-0849-A7D5-77458837836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06503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C685-2C0F-3E02-9ABC-C9F50F0C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090A-0258-FA6D-C3F9-CF520D3CE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686FC-AFA0-95E2-BA3F-0EED4720B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64178-9EF7-911E-70CA-A60379CA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1662-0EBE-3A4C-88C7-10F7ED882963}" type="datetimeFigureOut">
              <a:rPr lang="en-MX" smtClean="0"/>
              <a:t>2/14/25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D4C15-B6D2-544C-7A8F-C4EAE723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2726E-4B9B-C686-0A84-B6AA470A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91A8-87D8-0849-A7D5-77458837836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79411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D70E-53D7-950E-F71C-B4056CBD2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FBDF7-F553-96FF-46A9-59B26E990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F367D-E1AD-182B-99C7-6FA016492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AD18C-56CE-FCF0-8CBB-5213ECFE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1662-0EBE-3A4C-88C7-10F7ED882963}" type="datetimeFigureOut">
              <a:rPr lang="en-MX" smtClean="0"/>
              <a:t>2/14/25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0B529-BB2B-25C9-BC86-FCDACC89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184D5-9953-9149-C244-589844BE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91A8-87D8-0849-A7D5-77458837836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24034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2C621-EEAE-6A93-ADC3-AC69E360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B227B-849E-D2AF-B42A-3923A7E00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D319E-B73B-B610-ABF2-FE6768D92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D1662-0EBE-3A4C-88C7-10F7ED882963}" type="datetimeFigureOut">
              <a:rPr lang="en-MX" smtClean="0"/>
              <a:t>2/14/25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D09B6-5B1A-53FD-1330-90C9878FC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5ADF4-F7B4-6D17-7A97-CC013973A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B91A8-87D8-0849-A7D5-77458837836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49129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lamiropinoargote84@gmail.com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3A7EC1-5F19-9EED-6FF7-0A2515103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1" y="3429000"/>
            <a:ext cx="5991226" cy="14941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0D8173-C521-5085-0BEA-F821098E5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5991226" y="3429000"/>
            <a:ext cx="6200773" cy="15295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AD7611-234B-C5F0-1156-C07B18BAB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472"/>
          <a:stretch/>
        </p:blipFill>
        <p:spPr>
          <a:xfrm>
            <a:off x="2796209" y="55840"/>
            <a:ext cx="6899502" cy="28286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683F5B-39CC-96A9-E51F-8301E9F9C909}"/>
              </a:ext>
            </a:extLst>
          </p:cNvPr>
          <p:cNvSpPr txBox="1"/>
          <p:nvPr/>
        </p:nvSpPr>
        <p:spPr>
          <a:xfrm>
            <a:off x="-1" y="5019040"/>
            <a:ext cx="12192000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000" dirty="0" err="1">
                <a:latin typeface="American Typewriter" panose="02090604020004020304" pitchFamily="18" charset="77"/>
              </a:rPr>
              <a:t>Slam</a:t>
            </a:r>
            <a:r>
              <a:rPr lang="es-ES" sz="3000" dirty="0">
                <a:latin typeface="American Typewriter" panose="02090604020004020304" pitchFamily="18" charset="77"/>
              </a:rPr>
              <a:t> en palos menores </a:t>
            </a:r>
          </a:p>
          <a:p>
            <a:pPr algn="ctr"/>
            <a:endParaRPr lang="en-MX" sz="3000" dirty="0">
              <a:latin typeface="American Typewriter" panose="02090604020004020304" pitchFamily="18" charset="77"/>
            </a:endParaRPr>
          </a:p>
          <a:p>
            <a:pPr algn="ctr"/>
            <a:r>
              <a:rPr lang="en-MX" sz="3000">
                <a:latin typeface="American Typewriter" panose="02090604020004020304" pitchFamily="18" charset="77"/>
              </a:rPr>
              <a:t>  </a:t>
            </a:r>
            <a:r>
              <a:rPr lang="es-ES" sz="3000" dirty="0">
                <a:latin typeface="American Typewriter" panose="02090604020004020304" pitchFamily="18" charset="77"/>
              </a:rPr>
              <a:t>Alamiro Pinoargote</a:t>
            </a:r>
            <a:r>
              <a:rPr lang="en-MX" sz="3000">
                <a:latin typeface="American Typewriter" panose="02090604020004020304" pitchFamily="18" charset="77"/>
              </a:rPr>
              <a:t> </a:t>
            </a:r>
            <a:endParaRPr lang="en-MX" sz="3000" dirty="0">
              <a:latin typeface="American Typewriter" panose="02090604020004020304" pitchFamily="18" charset="77"/>
            </a:endParaRPr>
          </a:p>
          <a:p>
            <a:pPr algn="ctr"/>
            <a:r>
              <a:rPr lang="es-ES" sz="3000" dirty="0">
                <a:latin typeface="American Typewriter" panose="02090604020004020304" pitchFamily="18" charset="77"/>
              </a:rPr>
              <a:t>Febrero 15 de 2025</a:t>
            </a:r>
            <a:endParaRPr lang="en-MX" sz="3000" dirty="0">
              <a:latin typeface="American Typewriter" panose="02090604020004020304" pitchFamily="18" charset="77"/>
            </a:endParaRPr>
          </a:p>
          <a:p>
            <a:pPr algn="ctr"/>
            <a:endParaRPr lang="en-MX" sz="3000" dirty="0">
              <a:latin typeface="American Typewriter" panose="02090604020004020304" pitchFamily="18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AF5A9E-943E-7D09-C6EE-513EEB16980D}"/>
              </a:ext>
            </a:extLst>
          </p:cNvPr>
          <p:cNvSpPr txBox="1"/>
          <p:nvPr/>
        </p:nvSpPr>
        <p:spPr>
          <a:xfrm>
            <a:off x="4829798" y="1348569"/>
            <a:ext cx="620077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X" sz="3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DISTRICT 16 </a:t>
            </a:r>
          </a:p>
          <a:p>
            <a:pPr algn="ctr"/>
            <a:r>
              <a:rPr lang="en-MX" sz="3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LECTURE SERIES </a:t>
            </a:r>
          </a:p>
          <a:p>
            <a:pPr algn="ctr"/>
            <a:endParaRPr lang="en-MX" sz="3000" b="1" dirty="0">
              <a:solidFill>
                <a:srgbClr val="A9003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40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3A7EC1-5F19-9EED-6FF7-0A2515103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0" y="5075583"/>
            <a:ext cx="5991226" cy="13798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0D8173-C521-5085-0BEA-F821098E5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5991227" y="5075583"/>
            <a:ext cx="6200773" cy="13798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AD7611-234B-C5F0-1156-C07B18BAB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472"/>
          <a:stretch/>
        </p:blipFill>
        <p:spPr>
          <a:xfrm>
            <a:off x="9679625" y="0"/>
            <a:ext cx="2512374" cy="10300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AF5A9E-943E-7D09-C6EE-513EEB16980D}"/>
              </a:ext>
            </a:extLst>
          </p:cNvPr>
          <p:cNvSpPr txBox="1"/>
          <p:nvPr/>
        </p:nvSpPr>
        <p:spPr>
          <a:xfrm>
            <a:off x="10415587" y="476012"/>
            <a:ext cx="167163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DISTRICT 16 </a:t>
            </a:r>
          </a:p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LECTURE SERIES -MINI LECCIONES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0241C-BBB5-302E-92B2-FCB490C85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5" t="97875" r="43169"/>
          <a:stretch/>
        </p:blipFill>
        <p:spPr>
          <a:xfrm>
            <a:off x="5155408" y="6455413"/>
            <a:ext cx="1671636" cy="402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7FBC7D-8458-ED4B-1700-6A28BDC45704}"/>
              </a:ext>
            </a:extLst>
          </p:cNvPr>
          <p:cNvSpPr txBox="1"/>
          <p:nvPr/>
        </p:nvSpPr>
        <p:spPr>
          <a:xfrm>
            <a:off x="2577704" y="515005"/>
            <a:ext cx="682704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u="sng" dirty="0">
                <a:latin typeface="American Typewriter" panose="02090604020004020304" pitchFamily="18" charset="77"/>
              </a:rPr>
              <a:t>Ejemplo 2</a:t>
            </a:r>
            <a:endParaRPr lang="en-MX" sz="4000" u="sng" dirty="0">
              <a:latin typeface="American Typewriter" panose="02090604020004020304" pitchFamily="18" charset="77"/>
            </a:endParaRPr>
          </a:p>
          <a:p>
            <a:pPr algn="ctr"/>
            <a:endParaRPr lang="en-MX" sz="4000" dirty="0">
              <a:latin typeface="American Typewriter" panose="02090604020004020304" pitchFamily="18" charset="77"/>
            </a:endParaRPr>
          </a:p>
          <a:p>
            <a:pPr algn="ctr"/>
            <a:endParaRPr lang="en-US" sz="400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F5104A-B185-A7C0-EBDB-93C7DE00C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26" y="1106588"/>
            <a:ext cx="7509270" cy="507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53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78692-81B4-09DE-3385-294A71808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86A7BCC-77F5-5EF2-C6CF-7443FC6A8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0" y="4575812"/>
            <a:ext cx="5991226" cy="1879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4E4231-23C9-CDD4-D65A-432D4A719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5991227" y="4575812"/>
            <a:ext cx="6200773" cy="18796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7EFF8D-EEE0-1C5E-1521-8066C76661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472"/>
          <a:stretch/>
        </p:blipFill>
        <p:spPr>
          <a:xfrm>
            <a:off x="9679625" y="0"/>
            <a:ext cx="2512374" cy="10300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096F69-4265-7BC6-0ED0-68B39D26063F}"/>
              </a:ext>
            </a:extLst>
          </p:cNvPr>
          <p:cNvSpPr txBox="1"/>
          <p:nvPr/>
        </p:nvSpPr>
        <p:spPr>
          <a:xfrm>
            <a:off x="10415587" y="476012"/>
            <a:ext cx="167163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DISTRICT 16 </a:t>
            </a:r>
          </a:p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LECTURE SERIES -MINI LECCIONES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870AB0-464E-CCE1-DD21-07D56110F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5" t="97875" r="43169"/>
          <a:stretch/>
        </p:blipFill>
        <p:spPr>
          <a:xfrm>
            <a:off x="5155408" y="6455413"/>
            <a:ext cx="1671636" cy="402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AEF3A1-6194-2C42-CC69-51B44B15B763}"/>
              </a:ext>
            </a:extLst>
          </p:cNvPr>
          <p:cNvSpPr txBox="1"/>
          <p:nvPr/>
        </p:nvSpPr>
        <p:spPr>
          <a:xfrm>
            <a:off x="1995384" y="420828"/>
            <a:ext cx="7991684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300" u="sng" dirty="0">
                <a:latin typeface="American Typewriter" panose="02090604020004020304" pitchFamily="18" charset="77"/>
              </a:rPr>
              <a:t>Ejemplo 3 </a:t>
            </a:r>
            <a:endParaRPr lang="en-MX" sz="3300" u="sng" dirty="0">
              <a:latin typeface="American Typewriter" panose="02090604020004020304" pitchFamily="18" charset="77"/>
            </a:endParaRPr>
          </a:p>
          <a:p>
            <a:pPr algn="ctr"/>
            <a:endParaRPr lang="en-MX" sz="3300" dirty="0">
              <a:latin typeface="American Typewriter" panose="02090604020004020304" pitchFamily="18" charset="77"/>
            </a:endParaRPr>
          </a:p>
          <a:p>
            <a:pPr algn="ctr"/>
            <a:endParaRPr lang="en-US" sz="440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3DE527-E6EB-EE7F-5AA0-A6090888C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4" y="1030010"/>
            <a:ext cx="7772400" cy="55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7D4F5-62DF-F8E3-DED0-5BE7A8E2E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6F3F462-8550-B5FC-1287-98747B8CDB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0" y="4575812"/>
            <a:ext cx="5991226" cy="1879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84FFAB-6BF2-1FF6-7928-2CEA987D0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5991227" y="4575812"/>
            <a:ext cx="6200773" cy="18796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E3441-849F-3C8B-A94B-723D9C4D5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472"/>
          <a:stretch/>
        </p:blipFill>
        <p:spPr>
          <a:xfrm>
            <a:off x="9679625" y="0"/>
            <a:ext cx="2512374" cy="10300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C58F97-890A-199E-6893-4CEA9686AF79}"/>
              </a:ext>
            </a:extLst>
          </p:cNvPr>
          <p:cNvSpPr txBox="1"/>
          <p:nvPr/>
        </p:nvSpPr>
        <p:spPr>
          <a:xfrm>
            <a:off x="10415587" y="476012"/>
            <a:ext cx="167163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DISTRICT 16 </a:t>
            </a:r>
          </a:p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LECTURE SERIES -MINI LECCIONES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88F305-1B84-617A-F128-AF0623078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5" t="97875" r="43169"/>
          <a:stretch/>
        </p:blipFill>
        <p:spPr>
          <a:xfrm>
            <a:off x="5155408" y="6455413"/>
            <a:ext cx="1671636" cy="402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470691-5BA8-A301-91E8-E7F1B5470D49}"/>
              </a:ext>
            </a:extLst>
          </p:cNvPr>
          <p:cNvSpPr txBox="1"/>
          <p:nvPr/>
        </p:nvSpPr>
        <p:spPr>
          <a:xfrm>
            <a:off x="1995384" y="420828"/>
            <a:ext cx="7991684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300" u="sng" dirty="0">
                <a:latin typeface="American Typewriter" panose="02090604020004020304" pitchFamily="18" charset="77"/>
              </a:rPr>
              <a:t>Ejemplo 3 </a:t>
            </a:r>
            <a:endParaRPr lang="en-MX" sz="3300" u="sng" dirty="0">
              <a:latin typeface="American Typewriter" panose="02090604020004020304" pitchFamily="18" charset="77"/>
            </a:endParaRPr>
          </a:p>
          <a:p>
            <a:pPr algn="ctr"/>
            <a:endParaRPr lang="en-MX" sz="3300" dirty="0">
              <a:latin typeface="American Typewriter" panose="02090604020004020304" pitchFamily="18" charset="77"/>
            </a:endParaRPr>
          </a:p>
          <a:p>
            <a:pPr algn="ctr"/>
            <a:endParaRPr lang="en-US" sz="440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50AAC1-B042-3178-8C64-899FC8629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932" y="984225"/>
            <a:ext cx="7777268" cy="505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20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3A7EC1-5F19-9EED-6FF7-0A2515103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0" y="4575812"/>
            <a:ext cx="5991226" cy="1879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0D8173-C521-5085-0BEA-F821098E5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5991227" y="4575812"/>
            <a:ext cx="6200773" cy="18796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AD7611-234B-C5F0-1156-C07B18BAB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472"/>
          <a:stretch/>
        </p:blipFill>
        <p:spPr>
          <a:xfrm>
            <a:off x="9679625" y="0"/>
            <a:ext cx="2512374" cy="10300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AF5A9E-943E-7D09-C6EE-513EEB16980D}"/>
              </a:ext>
            </a:extLst>
          </p:cNvPr>
          <p:cNvSpPr txBox="1"/>
          <p:nvPr/>
        </p:nvSpPr>
        <p:spPr>
          <a:xfrm>
            <a:off x="10415587" y="476012"/>
            <a:ext cx="167163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DISTRICT 16 </a:t>
            </a:r>
          </a:p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LECTURE SERIES -MINI LECCIONES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0241C-BBB5-302E-92B2-FCB490C85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5" t="97875" r="43169"/>
          <a:stretch/>
        </p:blipFill>
        <p:spPr>
          <a:xfrm>
            <a:off x="5155408" y="6455413"/>
            <a:ext cx="1671636" cy="402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7FBC7D-8458-ED4B-1700-6A28BDC45704}"/>
              </a:ext>
            </a:extLst>
          </p:cNvPr>
          <p:cNvSpPr txBox="1"/>
          <p:nvPr/>
        </p:nvSpPr>
        <p:spPr>
          <a:xfrm>
            <a:off x="1995384" y="420828"/>
            <a:ext cx="7991684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300" u="sng" dirty="0">
                <a:latin typeface="American Typewriter" panose="02090604020004020304" pitchFamily="18" charset="77"/>
              </a:rPr>
              <a:t>Ejemplo 4 </a:t>
            </a:r>
            <a:endParaRPr lang="en-MX" sz="3300" u="sng" dirty="0">
              <a:latin typeface="American Typewriter" panose="02090604020004020304" pitchFamily="18" charset="77"/>
            </a:endParaRPr>
          </a:p>
          <a:p>
            <a:pPr algn="ctr"/>
            <a:endParaRPr lang="en-MX" sz="3300" dirty="0">
              <a:latin typeface="American Typewriter" panose="02090604020004020304" pitchFamily="18" charset="77"/>
            </a:endParaRPr>
          </a:p>
          <a:p>
            <a:pPr algn="ctr"/>
            <a:endParaRPr lang="en-US" sz="440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6A0A55-C448-4DF4-7DCA-5D4395FE6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98" y="1024451"/>
            <a:ext cx="7772400" cy="541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4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1EEBC-BD5A-9C04-4D18-1EF9830B4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D9BAE6-7652-475C-5EF4-8038D802E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0" y="4575812"/>
            <a:ext cx="5991226" cy="1879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D9C8D-C70B-778A-3330-149453AAA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5991227" y="4575812"/>
            <a:ext cx="6200773" cy="18796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7E3F1B-B73D-F2CC-5302-02497505D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472"/>
          <a:stretch/>
        </p:blipFill>
        <p:spPr>
          <a:xfrm>
            <a:off x="9679625" y="0"/>
            <a:ext cx="2512374" cy="10300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8BEE0-3CED-566E-AF7E-9F337EE97AA8}"/>
              </a:ext>
            </a:extLst>
          </p:cNvPr>
          <p:cNvSpPr txBox="1"/>
          <p:nvPr/>
        </p:nvSpPr>
        <p:spPr>
          <a:xfrm>
            <a:off x="10415587" y="476012"/>
            <a:ext cx="167163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DISTRICT 16 </a:t>
            </a:r>
          </a:p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LECTURE SERIES -MINI LECCIONES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195717-6C8B-9246-6EB1-EFEADA7F2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5" t="97875" r="43169"/>
          <a:stretch/>
        </p:blipFill>
        <p:spPr>
          <a:xfrm>
            <a:off x="5155408" y="6455413"/>
            <a:ext cx="1671636" cy="402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EF2E23-3030-5253-3E03-6323D07E5656}"/>
              </a:ext>
            </a:extLst>
          </p:cNvPr>
          <p:cNvSpPr txBox="1"/>
          <p:nvPr/>
        </p:nvSpPr>
        <p:spPr>
          <a:xfrm>
            <a:off x="1995384" y="420828"/>
            <a:ext cx="7991684" cy="22929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300" u="sng" dirty="0">
                <a:latin typeface="American Typewriter" panose="02090604020004020304" pitchFamily="18" charset="77"/>
              </a:rPr>
              <a:t>Ejemplo 4</a:t>
            </a:r>
          </a:p>
          <a:p>
            <a:pPr algn="ctr"/>
            <a:r>
              <a:rPr lang="es-ES" sz="3300" u="sng" dirty="0">
                <a:latin typeface="American Typewriter" panose="02090604020004020304" pitchFamily="18" charset="77"/>
              </a:rPr>
              <a:t> </a:t>
            </a:r>
            <a:endParaRPr lang="en-MX" sz="3300" u="sng" dirty="0">
              <a:latin typeface="American Typewriter" panose="02090604020004020304" pitchFamily="18" charset="77"/>
            </a:endParaRPr>
          </a:p>
          <a:p>
            <a:pPr algn="ctr"/>
            <a:endParaRPr lang="en-MX" sz="3300" dirty="0">
              <a:latin typeface="American Typewriter" panose="02090604020004020304" pitchFamily="18" charset="77"/>
            </a:endParaRPr>
          </a:p>
          <a:p>
            <a:pPr algn="ctr"/>
            <a:endParaRPr lang="en-US" sz="440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40ABF5-CF80-207F-A112-90D3D6EDF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668" y="962699"/>
            <a:ext cx="7772400" cy="54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2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3A7EC1-5F19-9EED-6FF7-0A2515103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73" b="23565"/>
          <a:stretch/>
        </p:blipFill>
        <p:spPr>
          <a:xfrm>
            <a:off x="0" y="5459514"/>
            <a:ext cx="5991226" cy="995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0D8173-C521-5085-0BEA-F821098E5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5991227" y="5425403"/>
            <a:ext cx="6200773" cy="10300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AD7611-234B-C5F0-1156-C07B18BAB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472"/>
          <a:stretch/>
        </p:blipFill>
        <p:spPr>
          <a:xfrm>
            <a:off x="9679625" y="0"/>
            <a:ext cx="2512374" cy="10300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AF5A9E-943E-7D09-C6EE-513EEB16980D}"/>
              </a:ext>
            </a:extLst>
          </p:cNvPr>
          <p:cNvSpPr txBox="1"/>
          <p:nvPr/>
        </p:nvSpPr>
        <p:spPr>
          <a:xfrm>
            <a:off x="10415587" y="476012"/>
            <a:ext cx="167163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DISTRICT 16 </a:t>
            </a:r>
          </a:p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LECTURE SERIES -MINI LECCIONES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0241C-BBB5-302E-92B2-FCB490C85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5" t="97875" r="43169"/>
          <a:stretch/>
        </p:blipFill>
        <p:spPr>
          <a:xfrm>
            <a:off x="5155408" y="6455413"/>
            <a:ext cx="1671636" cy="402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48D1E-C241-8AAC-CD6B-ABC27E43CDEF}"/>
              </a:ext>
            </a:extLst>
          </p:cNvPr>
          <p:cNvSpPr txBox="1"/>
          <p:nvPr/>
        </p:nvSpPr>
        <p:spPr>
          <a:xfrm>
            <a:off x="4936091" y="191072"/>
            <a:ext cx="15101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MX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7BF29-47F6-A656-0160-3AB03639D409}"/>
              </a:ext>
            </a:extLst>
          </p:cNvPr>
          <p:cNvSpPr txBox="1"/>
          <p:nvPr/>
        </p:nvSpPr>
        <p:spPr>
          <a:xfrm>
            <a:off x="4936091" y="2825293"/>
            <a:ext cx="1621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MX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207AD-182C-0E81-5744-498D9F5FE684}"/>
              </a:ext>
            </a:extLst>
          </p:cNvPr>
          <p:cNvSpPr txBox="1"/>
          <p:nvPr/>
        </p:nvSpPr>
        <p:spPr>
          <a:xfrm>
            <a:off x="3086099" y="1548943"/>
            <a:ext cx="1621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MX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5AB771-D063-BBCC-09D5-12687554E7DD}"/>
              </a:ext>
            </a:extLst>
          </p:cNvPr>
          <p:cNvSpPr txBox="1"/>
          <p:nvPr/>
        </p:nvSpPr>
        <p:spPr>
          <a:xfrm>
            <a:off x="6938960" y="1548943"/>
            <a:ext cx="1621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MX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40E197-5225-1E26-E6E0-BEE768661FBC}"/>
              </a:ext>
            </a:extLst>
          </p:cNvPr>
          <p:cNvSpPr txBox="1"/>
          <p:nvPr/>
        </p:nvSpPr>
        <p:spPr>
          <a:xfrm>
            <a:off x="1995384" y="420828"/>
            <a:ext cx="799168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300" u="sng" dirty="0">
                <a:latin typeface="American Typewriter" panose="02090604020004020304" pitchFamily="18" charset="77"/>
              </a:rPr>
              <a:t>Ejemplo 5 </a:t>
            </a:r>
            <a:endParaRPr lang="en-MX" sz="3300" u="sng" dirty="0">
              <a:latin typeface="American Typewriter" panose="02090604020004020304" pitchFamily="18" charset="77"/>
            </a:endParaRPr>
          </a:p>
          <a:p>
            <a:pPr algn="ctr"/>
            <a:endParaRPr lang="en-MX" sz="3300" dirty="0">
              <a:latin typeface="American Typewriter" panose="02090604020004020304" pitchFamily="18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A4E365-8633-7B21-6A6C-832FB6A0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932" y="1020325"/>
            <a:ext cx="7772400" cy="54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87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F4E68-3770-2962-488C-CE2CAFE5B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C9DED2A-3CB8-0DF8-908F-BBF5F4813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73" b="23565"/>
          <a:stretch/>
        </p:blipFill>
        <p:spPr>
          <a:xfrm>
            <a:off x="0" y="5459514"/>
            <a:ext cx="5991226" cy="995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25FE63-ACF2-8988-1803-C72AAAC29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5991227" y="5425403"/>
            <a:ext cx="6200773" cy="10300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0CF711-14CB-E81E-6878-8C033A04E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472"/>
          <a:stretch/>
        </p:blipFill>
        <p:spPr>
          <a:xfrm>
            <a:off x="9679625" y="0"/>
            <a:ext cx="2512374" cy="10300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925946-7CE0-0CD2-C3E9-79312E53DC5D}"/>
              </a:ext>
            </a:extLst>
          </p:cNvPr>
          <p:cNvSpPr txBox="1"/>
          <p:nvPr/>
        </p:nvSpPr>
        <p:spPr>
          <a:xfrm>
            <a:off x="10415587" y="476012"/>
            <a:ext cx="167163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DISTRICT 16 </a:t>
            </a:r>
          </a:p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LECTURE SERIES -MINI LECCIONES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181F6F-1173-FEC1-B896-910CF3A6B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5" t="97875" r="43169"/>
          <a:stretch/>
        </p:blipFill>
        <p:spPr>
          <a:xfrm>
            <a:off x="5155408" y="6455413"/>
            <a:ext cx="1671636" cy="402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7B139B-4AFF-6E06-A4A7-62EFE7A8A585}"/>
              </a:ext>
            </a:extLst>
          </p:cNvPr>
          <p:cNvSpPr txBox="1"/>
          <p:nvPr/>
        </p:nvSpPr>
        <p:spPr>
          <a:xfrm>
            <a:off x="4936091" y="191072"/>
            <a:ext cx="15101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MX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5541B-8A14-98AA-7084-A145552DD9C9}"/>
              </a:ext>
            </a:extLst>
          </p:cNvPr>
          <p:cNvSpPr txBox="1"/>
          <p:nvPr/>
        </p:nvSpPr>
        <p:spPr>
          <a:xfrm>
            <a:off x="4936091" y="2825293"/>
            <a:ext cx="1621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MX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4E66B-1ECC-7B2C-2E3D-51DB49EFAE9A}"/>
              </a:ext>
            </a:extLst>
          </p:cNvPr>
          <p:cNvSpPr txBox="1"/>
          <p:nvPr/>
        </p:nvSpPr>
        <p:spPr>
          <a:xfrm>
            <a:off x="3086099" y="1548943"/>
            <a:ext cx="1621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MX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674DB-DB71-B825-24A4-8878405BCAC9}"/>
              </a:ext>
            </a:extLst>
          </p:cNvPr>
          <p:cNvSpPr txBox="1"/>
          <p:nvPr/>
        </p:nvSpPr>
        <p:spPr>
          <a:xfrm>
            <a:off x="6938960" y="1548943"/>
            <a:ext cx="1621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MX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B1DECB-379E-5472-5C40-0B41B396A5F5}"/>
              </a:ext>
            </a:extLst>
          </p:cNvPr>
          <p:cNvSpPr txBox="1"/>
          <p:nvPr/>
        </p:nvSpPr>
        <p:spPr>
          <a:xfrm>
            <a:off x="1995384" y="420828"/>
            <a:ext cx="799168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300" u="sng" dirty="0">
                <a:latin typeface="American Typewriter" panose="02090604020004020304" pitchFamily="18" charset="77"/>
              </a:rPr>
              <a:t>Ejemplo 6 </a:t>
            </a:r>
            <a:endParaRPr lang="en-MX" sz="3300" u="sng" dirty="0">
              <a:latin typeface="American Typewriter" panose="02090604020004020304" pitchFamily="18" charset="77"/>
            </a:endParaRPr>
          </a:p>
          <a:p>
            <a:pPr algn="ctr"/>
            <a:endParaRPr lang="en-MX" sz="3300" dirty="0">
              <a:latin typeface="American Typewriter" panose="02090604020004020304" pitchFamily="18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B5CE19-50FE-DAE4-FD26-4F9B5E0E5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668" y="1030010"/>
            <a:ext cx="7772400" cy="546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94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3A7EC1-5F19-9EED-6FF7-0A2515103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0" y="4575812"/>
            <a:ext cx="5991226" cy="1879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0D8173-C521-5085-0BEA-F821098E5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5991227" y="4575812"/>
            <a:ext cx="6200773" cy="18796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AD7611-234B-C5F0-1156-C07B18BAB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472"/>
          <a:stretch/>
        </p:blipFill>
        <p:spPr>
          <a:xfrm>
            <a:off x="9679625" y="0"/>
            <a:ext cx="2512374" cy="10300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AF5A9E-943E-7D09-C6EE-513EEB16980D}"/>
              </a:ext>
            </a:extLst>
          </p:cNvPr>
          <p:cNvSpPr txBox="1"/>
          <p:nvPr/>
        </p:nvSpPr>
        <p:spPr>
          <a:xfrm>
            <a:off x="10415587" y="476012"/>
            <a:ext cx="167163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DISTRICT 16 </a:t>
            </a:r>
          </a:p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LECTURE SERIES -MINI LECCIONES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0241C-BBB5-302E-92B2-FCB490C85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5" t="97875" r="43169"/>
          <a:stretch/>
        </p:blipFill>
        <p:spPr>
          <a:xfrm>
            <a:off x="5155408" y="6455413"/>
            <a:ext cx="1671636" cy="402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44A59E-3A36-40EB-A39D-0E9D50352B7D}"/>
              </a:ext>
            </a:extLst>
          </p:cNvPr>
          <p:cNvSpPr txBox="1"/>
          <p:nvPr/>
        </p:nvSpPr>
        <p:spPr>
          <a:xfrm>
            <a:off x="0" y="1312359"/>
            <a:ext cx="12192000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latin typeface="American Typewriter" panose="02090604020004020304" pitchFamily="18" charset="77"/>
              </a:rPr>
              <a:t>Alamiro Pinoargote</a:t>
            </a:r>
          </a:p>
          <a:p>
            <a:pPr algn="ctr"/>
            <a:r>
              <a:rPr lang="es-ES" sz="3000" dirty="0">
                <a:latin typeface="American Typewriter" panose="02090604020004020304" pitchFamily="18" charset="77"/>
              </a:rPr>
              <a:t>BBO </a:t>
            </a:r>
            <a:r>
              <a:rPr lang="es-ES" sz="3000" dirty="0" err="1">
                <a:latin typeface="American Typewriter" panose="02090604020004020304" pitchFamily="18" charset="77"/>
              </a:rPr>
              <a:t>Nickname</a:t>
            </a:r>
            <a:r>
              <a:rPr lang="es-ES" sz="3000" dirty="0">
                <a:latin typeface="American Typewriter" panose="02090604020004020304" pitchFamily="18" charset="77"/>
              </a:rPr>
              <a:t>: Alamiro</a:t>
            </a:r>
            <a:endParaRPr lang="en-MX" sz="3000" dirty="0">
              <a:latin typeface="American Typewriter" panose="02090604020004020304" pitchFamily="18" charset="77"/>
            </a:endParaRPr>
          </a:p>
          <a:p>
            <a:pPr algn="ctr"/>
            <a:r>
              <a:rPr lang="en-US" sz="3000" dirty="0">
                <a:latin typeface="Century Gothic" panose="020B0502020202020204" pitchFamily="34" charset="0"/>
                <a:hlinkClick r:id="rId3"/>
              </a:rPr>
              <a:t>alamiropinoargote84@gmail.com</a:t>
            </a:r>
            <a:endParaRPr lang="en-US" sz="3000" dirty="0">
              <a:latin typeface="Century Gothic" panose="020B0502020202020204" pitchFamily="34" charset="0"/>
            </a:endParaRP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+593 993819533</a:t>
            </a:r>
          </a:p>
          <a:p>
            <a:pPr algn="ctr"/>
            <a:endParaRPr lang="en-US" sz="3000" dirty="0">
              <a:latin typeface="Century Gothic" panose="020B0502020202020204" pitchFamily="34" charset="0"/>
            </a:endParaRP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THANK YOU ♥️</a:t>
            </a:r>
          </a:p>
          <a:p>
            <a:pPr algn="ctr"/>
            <a:endParaRPr lang="en-MX" sz="3000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446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F05F7-EFCD-14F6-69E6-4EE2DD212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11D94A3-4ADF-4AB6-6772-EFAEF1863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0" y="4986338"/>
            <a:ext cx="5991226" cy="1469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DA438C-1633-01D0-9946-2480AFD8D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5991227" y="4986338"/>
            <a:ext cx="6200773" cy="1469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2116DA-ABEE-83FC-085D-49FD98257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472"/>
          <a:stretch/>
        </p:blipFill>
        <p:spPr>
          <a:xfrm>
            <a:off x="9679625" y="0"/>
            <a:ext cx="2512374" cy="10300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C55A726-CA72-DCE5-50B9-605A55ED9D7F}"/>
              </a:ext>
            </a:extLst>
          </p:cNvPr>
          <p:cNvSpPr txBox="1"/>
          <p:nvPr/>
        </p:nvSpPr>
        <p:spPr>
          <a:xfrm>
            <a:off x="10415587" y="476012"/>
            <a:ext cx="167163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DISTRICT 16 </a:t>
            </a:r>
          </a:p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LECTURE SERIES -MINI LECCIONES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3BC77B-BDE0-B778-5EAD-410FBD8DB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5" t="97875" r="43169"/>
          <a:stretch/>
        </p:blipFill>
        <p:spPr>
          <a:xfrm>
            <a:off x="5155408" y="6455413"/>
            <a:ext cx="1671636" cy="402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0CF46B-D080-D720-3DBC-FB0D3C9DFEFF}"/>
              </a:ext>
            </a:extLst>
          </p:cNvPr>
          <p:cNvSpPr txBox="1"/>
          <p:nvPr/>
        </p:nvSpPr>
        <p:spPr>
          <a:xfrm>
            <a:off x="580913" y="376685"/>
            <a:ext cx="88435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000" b="1" dirty="0">
              <a:latin typeface="Century Gothic" panose="020B0502020202020204" pitchFamily="34" charset="0"/>
            </a:endParaRPr>
          </a:p>
          <a:p>
            <a:pPr algn="ctr"/>
            <a:endParaRPr lang="es-ES" sz="4000" b="1" dirty="0">
              <a:latin typeface="Century Gothic" panose="020B0502020202020204" pitchFamily="34" charset="0"/>
            </a:endParaRPr>
          </a:p>
          <a:p>
            <a:pPr algn="ctr"/>
            <a:r>
              <a:rPr lang="es-ES" sz="4000" b="1" dirty="0">
                <a:latin typeface="Century Gothic" panose="020B0502020202020204" pitchFamily="34" charset="0"/>
              </a:rPr>
              <a:t>OBJETIVO DE LA CLASE</a:t>
            </a:r>
          </a:p>
          <a:p>
            <a:pPr algn="ctr"/>
            <a:endParaRPr lang="es-ES" sz="4000" dirty="0">
              <a:latin typeface="Century Gothic" panose="020B0502020202020204" pitchFamily="34" charset="0"/>
            </a:endParaRPr>
          </a:p>
          <a:p>
            <a:pPr algn="just"/>
            <a:r>
              <a:rPr lang="es-ES" sz="2000" dirty="0">
                <a:latin typeface="Century Gothic" panose="020B0502020202020204" pitchFamily="34" charset="0"/>
              </a:rPr>
              <a:t>Conocer las herramientas necesarias para poder subastar </a:t>
            </a:r>
            <a:r>
              <a:rPr lang="es-ES" sz="2000" dirty="0" err="1">
                <a:latin typeface="Century Gothic" panose="020B0502020202020204" pitchFamily="34" charset="0"/>
              </a:rPr>
              <a:t>slams</a:t>
            </a:r>
            <a:r>
              <a:rPr lang="es-ES" sz="2000" dirty="0">
                <a:latin typeface="Century Gothic" panose="020B0502020202020204" pitchFamily="34" charset="0"/>
              </a:rPr>
              <a:t> en los palos menores</a:t>
            </a:r>
            <a:endParaRPr lang="en-MX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7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45E30-AD7D-0EF4-32C9-47354E085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5BDF83-57CE-6620-5240-E03511E1C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0" y="4986338"/>
            <a:ext cx="5991226" cy="1469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42D9B3-10A3-8771-23AB-35C1A572A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5991227" y="4986338"/>
            <a:ext cx="6200773" cy="1469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E921C7-2B24-8191-F288-7F37BE3FE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472"/>
          <a:stretch/>
        </p:blipFill>
        <p:spPr>
          <a:xfrm>
            <a:off x="9679625" y="0"/>
            <a:ext cx="2512374" cy="10300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57051D-A5E2-0231-AC65-FF6E6103023E}"/>
              </a:ext>
            </a:extLst>
          </p:cNvPr>
          <p:cNvSpPr txBox="1"/>
          <p:nvPr/>
        </p:nvSpPr>
        <p:spPr>
          <a:xfrm>
            <a:off x="10415587" y="476012"/>
            <a:ext cx="167163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DISTRICT 16 </a:t>
            </a:r>
          </a:p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LECTURE SERIES -MINI LECCIONES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166C19-4551-7EC3-963A-114C21DAA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5" t="97875" r="43169"/>
          <a:stretch/>
        </p:blipFill>
        <p:spPr>
          <a:xfrm>
            <a:off x="5155408" y="6455413"/>
            <a:ext cx="1671636" cy="402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104A9E-931A-0051-DCBC-A9C8505A39C8}"/>
              </a:ext>
            </a:extLst>
          </p:cNvPr>
          <p:cNvSpPr txBox="1"/>
          <p:nvPr/>
        </p:nvSpPr>
        <p:spPr>
          <a:xfrm>
            <a:off x="583010" y="667142"/>
            <a:ext cx="88435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latin typeface="Century Gothic" panose="020B0502020202020204" pitchFamily="34" charset="0"/>
              </a:rPr>
              <a:t>Slams</a:t>
            </a:r>
            <a:r>
              <a:rPr lang="es-ES" sz="4000" b="1" dirty="0">
                <a:latin typeface="Century Gothic" panose="020B0502020202020204" pitchFamily="34" charset="0"/>
              </a:rPr>
              <a:t> a Palos menores</a:t>
            </a:r>
          </a:p>
          <a:p>
            <a:pPr algn="ctr"/>
            <a:endParaRPr lang="es-ES" sz="4000" dirty="0">
              <a:latin typeface="Century Gothic" panose="020B0502020202020204" pitchFamily="34" charset="0"/>
            </a:endParaRPr>
          </a:p>
          <a:p>
            <a:pPr algn="just"/>
            <a:r>
              <a:rPr lang="es-ES" sz="2000" dirty="0">
                <a:latin typeface="Century Gothic" panose="020B0502020202020204" pitchFamily="34" charset="0"/>
              </a:rPr>
              <a:t>¿Cuál es el principal reto en los </a:t>
            </a:r>
            <a:r>
              <a:rPr lang="es-ES" sz="2000" dirty="0" err="1">
                <a:latin typeface="Century Gothic" panose="020B0502020202020204" pitchFamily="34" charset="0"/>
              </a:rPr>
              <a:t>slams</a:t>
            </a:r>
            <a:r>
              <a:rPr lang="es-ES" sz="2000" dirty="0">
                <a:latin typeface="Century Gothic" panose="020B0502020202020204" pitchFamily="34" charset="0"/>
              </a:rPr>
              <a:t> a palos menores?</a:t>
            </a:r>
          </a:p>
          <a:p>
            <a:pPr algn="just"/>
            <a:endParaRPr lang="es-ES" sz="2000" u="sng" dirty="0">
              <a:latin typeface="Century Gothic" panose="020B0502020202020204" pitchFamily="34" charset="0"/>
            </a:endParaRPr>
          </a:p>
          <a:p>
            <a:pPr algn="just"/>
            <a:r>
              <a:rPr lang="es-ES" sz="2000" dirty="0">
                <a:latin typeface="Century Gothic" panose="020B0502020202020204" pitchFamily="34" charset="0"/>
              </a:rPr>
              <a:t>Diferenciar si debo jugar 3ST, 5 del palo menor o </a:t>
            </a:r>
            <a:r>
              <a:rPr lang="es-ES" sz="2000" dirty="0" err="1">
                <a:latin typeface="Century Gothic" panose="020B0502020202020204" pitchFamily="34" charset="0"/>
              </a:rPr>
              <a:t>slam</a:t>
            </a:r>
            <a:r>
              <a:rPr lang="es-ES" sz="2000" dirty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es-ES" sz="2800" dirty="0">
              <a:latin typeface="Century Gothic" panose="020B0502020202020204" pitchFamily="34" charset="0"/>
            </a:endParaRPr>
          </a:p>
          <a:p>
            <a:pPr algn="just"/>
            <a:endParaRPr lang="es-E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6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FFBBA-6AA4-8EFA-E15B-1B12B574B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E8D40F-9206-B51A-DD7D-D0016F57F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0" y="4986338"/>
            <a:ext cx="5991226" cy="1469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3E68C4-9A0E-C905-1D7D-E1E4740D8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5991227" y="4986338"/>
            <a:ext cx="6200773" cy="1469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0A3A5D-8E29-A472-147C-8C80C65E3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472"/>
          <a:stretch/>
        </p:blipFill>
        <p:spPr>
          <a:xfrm>
            <a:off x="9679625" y="0"/>
            <a:ext cx="2512374" cy="10300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5C6914-6FB6-CC48-EA51-DE6EE2AE343C}"/>
              </a:ext>
            </a:extLst>
          </p:cNvPr>
          <p:cNvSpPr txBox="1"/>
          <p:nvPr/>
        </p:nvSpPr>
        <p:spPr>
          <a:xfrm>
            <a:off x="10415587" y="476012"/>
            <a:ext cx="167163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DISTRICT 16 </a:t>
            </a:r>
          </a:p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LECTURE SERIES -MINI LECCIONES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782A02-42CC-2819-CF24-2F9ED7550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5" t="97875" r="43169"/>
          <a:stretch/>
        </p:blipFill>
        <p:spPr>
          <a:xfrm>
            <a:off x="5155408" y="6455413"/>
            <a:ext cx="1671636" cy="402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121EB1-34A9-88A2-8E5E-29C9969FF336}"/>
              </a:ext>
            </a:extLst>
          </p:cNvPr>
          <p:cNvSpPr txBox="1"/>
          <p:nvPr/>
        </p:nvSpPr>
        <p:spPr>
          <a:xfrm>
            <a:off x="583010" y="667142"/>
            <a:ext cx="88435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latin typeface="Century Gothic" panose="020B0502020202020204" pitchFamily="34" charset="0"/>
              </a:rPr>
              <a:t>Slams</a:t>
            </a:r>
            <a:r>
              <a:rPr lang="es-ES" sz="4000" b="1" dirty="0">
                <a:latin typeface="Century Gothic" panose="020B0502020202020204" pitchFamily="34" charset="0"/>
              </a:rPr>
              <a:t> a Palos menores</a:t>
            </a:r>
          </a:p>
          <a:p>
            <a:pPr algn="just"/>
            <a:endParaRPr lang="es-ES" sz="4000" dirty="0">
              <a:latin typeface="Century Gothic" panose="020B0502020202020204" pitchFamily="34" charset="0"/>
            </a:endParaRPr>
          </a:p>
          <a:p>
            <a:pPr algn="just"/>
            <a:r>
              <a:rPr lang="es-ES" sz="2000" dirty="0">
                <a:latin typeface="Century Gothic" panose="020B0502020202020204" pitchFamily="34" charset="0"/>
              </a:rPr>
              <a:t>Debemos contar con las herramientas y condiciones necesarias que nos permitan subastar </a:t>
            </a:r>
            <a:r>
              <a:rPr lang="es-ES" sz="2000" dirty="0" err="1">
                <a:latin typeface="Century Gothic" panose="020B0502020202020204" pitchFamily="34" charset="0"/>
              </a:rPr>
              <a:t>slams</a:t>
            </a:r>
            <a:r>
              <a:rPr lang="es-ES" sz="2000" dirty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es-ES" sz="20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Herramientas: </a:t>
            </a:r>
            <a:r>
              <a:rPr lang="es-ES" sz="2000" dirty="0" err="1">
                <a:latin typeface="Century Gothic" panose="020B0502020202020204" pitchFamily="34" charset="0"/>
              </a:rPr>
              <a:t>Cuebids</a:t>
            </a:r>
            <a:r>
              <a:rPr lang="es-ES" sz="2000" dirty="0">
                <a:latin typeface="Century Gothic" panose="020B0502020202020204" pitchFamily="34" charset="0"/>
              </a:rPr>
              <a:t>, </a:t>
            </a:r>
            <a:r>
              <a:rPr lang="es-ES" sz="2000" dirty="0" err="1">
                <a:latin typeface="Century Gothic" panose="020B0502020202020204" pitchFamily="34" charset="0"/>
              </a:rPr>
              <a:t>Blackwood</a:t>
            </a:r>
            <a:r>
              <a:rPr lang="es-ES" sz="2000" dirty="0">
                <a:latin typeface="Century Gothic" panose="020B0502020202020204" pitchFamily="34" charset="0"/>
              </a:rPr>
              <a:t> o </a:t>
            </a:r>
            <a:r>
              <a:rPr lang="es-ES" sz="2000" dirty="0" err="1">
                <a:latin typeface="Century Gothic" panose="020B0502020202020204" pitchFamily="34" charset="0"/>
              </a:rPr>
              <a:t>Keycards</a:t>
            </a:r>
            <a:r>
              <a:rPr lang="es-ES" sz="2000" dirty="0">
                <a:latin typeface="Century Gothic" panose="020B0502020202020204" pitchFamily="34" charset="0"/>
              </a:rPr>
              <a:t> </a:t>
            </a:r>
            <a:r>
              <a:rPr lang="es-ES" sz="2000" dirty="0" err="1">
                <a:latin typeface="Century Gothic" panose="020B0502020202020204" pitchFamily="34" charset="0"/>
              </a:rPr>
              <a:t>Blackwood</a:t>
            </a:r>
            <a:r>
              <a:rPr lang="es-ES" sz="2000" dirty="0">
                <a:latin typeface="Century Gothic" panose="020B0502020202020204" pitchFamily="34" charset="0"/>
              </a:rPr>
              <a:t>. Para esta clase utilizaremos </a:t>
            </a:r>
            <a:r>
              <a:rPr lang="es-ES" sz="2000" dirty="0" err="1">
                <a:latin typeface="Century Gothic" panose="020B0502020202020204" pitchFamily="34" charset="0"/>
              </a:rPr>
              <a:t>Keycards</a:t>
            </a:r>
            <a:r>
              <a:rPr lang="es-ES" sz="2000" dirty="0">
                <a:latin typeface="Century Gothic" panose="020B0502020202020204" pitchFamily="34" charset="0"/>
              </a:rPr>
              <a:t> 1430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Condiciones: </a:t>
            </a:r>
            <a:r>
              <a:rPr lang="es-ES" sz="2000" dirty="0" err="1">
                <a:latin typeface="Century Gothic" panose="020B0502020202020204" pitchFamily="34" charset="0"/>
              </a:rPr>
              <a:t>Fit</a:t>
            </a:r>
            <a:r>
              <a:rPr lang="es-ES" sz="2000" dirty="0">
                <a:latin typeface="Century Gothic" panose="020B0502020202020204" pitchFamily="34" charset="0"/>
              </a:rPr>
              <a:t> de 8 o más cartas, 30 o más puntos de honor y distribución, haber pasado el nivel de 3ST.</a:t>
            </a:r>
          </a:p>
        </p:txBody>
      </p:sp>
    </p:spTree>
    <p:extLst>
      <p:ext uri="{BB962C8B-B14F-4D97-AF65-F5344CB8AC3E}">
        <p14:creationId xmlns:p14="http://schemas.microsoft.com/office/powerpoint/2010/main" val="287370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8057E-A3E2-4B25-570D-7A4A49BA2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57B11E9-550D-B233-9E2E-4EF2E8507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0" y="4986338"/>
            <a:ext cx="5991226" cy="1469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3387AD-356B-2568-8C9F-D7DB77C20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5991227" y="4986338"/>
            <a:ext cx="6200773" cy="1469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29A7DA-C421-DFB4-94B1-934DE6D73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472"/>
          <a:stretch/>
        </p:blipFill>
        <p:spPr>
          <a:xfrm>
            <a:off x="9679625" y="0"/>
            <a:ext cx="2512374" cy="10300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2C57F7-1B6F-EDF7-3A28-D7E3C62FF9E9}"/>
              </a:ext>
            </a:extLst>
          </p:cNvPr>
          <p:cNvSpPr txBox="1"/>
          <p:nvPr/>
        </p:nvSpPr>
        <p:spPr>
          <a:xfrm>
            <a:off x="10415587" y="476012"/>
            <a:ext cx="167163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DISTRICT 16 </a:t>
            </a:r>
          </a:p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LECTURE SERIES -MINI LECCIONES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B561B8-DC88-442C-6985-03DDB0A5A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5" t="97875" r="43169"/>
          <a:stretch/>
        </p:blipFill>
        <p:spPr>
          <a:xfrm>
            <a:off x="5155408" y="6455413"/>
            <a:ext cx="1671636" cy="402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3F949C-366E-7A46-6F66-7ECBFA6F87F0}"/>
              </a:ext>
            </a:extLst>
          </p:cNvPr>
          <p:cNvSpPr txBox="1"/>
          <p:nvPr/>
        </p:nvSpPr>
        <p:spPr>
          <a:xfrm>
            <a:off x="583010" y="667142"/>
            <a:ext cx="884358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Century Gothic" panose="020B0502020202020204" pitchFamily="34" charset="0"/>
              </a:rPr>
              <a:t>Los Controles(</a:t>
            </a:r>
            <a:r>
              <a:rPr lang="es-ES" sz="4000" b="1" dirty="0" err="1">
                <a:latin typeface="Century Gothic" panose="020B0502020202020204" pitchFamily="34" charset="0"/>
              </a:rPr>
              <a:t>Cuebids</a:t>
            </a:r>
            <a:r>
              <a:rPr lang="es-ES" sz="4000" b="1" dirty="0">
                <a:latin typeface="Century Gothic" panose="020B0502020202020204" pitchFamily="34" charset="0"/>
              </a:rPr>
              <a:t>)</a:t>
            </a:r>
          </a:p>
          <a:p>
            <a:pPr algn="just"/>
            <a:endParaRPr lang="es-ES" sz="2800" dirty="0">
              <a:latin typeface="Century Gothic" panose="020B0502020202020204" pitchFamily="34" charset="0"/>
            </a:endParaRPr>
          </a:p>
          <a:p>
            <a:pPr algn="just"/>
            <a:r>
              <a:rPr lang="es-ES" sz="2000" dirty="0">
                <a:latin typeface="Century Gothic" panose="020B0502020202020204" pitchFamily="34" charset="0"/>
              </a:rPr>
              <a:t>Cuando nos encontramos en una secuencia de </a:t>
            </a:r>
            <a:r>
              <a:rPr lang="es-ES" sz="2000" dirty="0" err="1">
                <a:latin typeface="Century Gothic" panose="020B0502020202020204" pitchFamily="34" charset="0"/>
              </a:rPr>
              <a:t>slam</a:t>
            </a:r>
            <a:r>
              <a:rPr lang="es-ES" sz="2000" dirty="0">
                <a:latin typeface="Century Gothic" panose="020B0502020202020204" pitchFamily="34" charset="0"/>
              </a:rPr>
              <a:t>, y previo a la pregunta de </a:t>
            </a:r>
            <a:r>
              <a:rPr lang="es-ES" sz="2000" dirty="0" err="1">
                <a:latin typeface="Century Gothic" panose="020B0502020202020204" pitchFamily="34" charset="0"/>
              </a:rPr>
              <a:t>Keycards</a:t>
            </a:r>
            <a:r>
              <a:rPr lang="es-ES" sz="2000" dirty="0">
                <a:latin typeface="Century Gothic" panose="020B0502020202020204" pitchFamily="34" charset="0"/>
              </a:rPr>
              <a:t>, mostramos los </a:t>
            </a:r>
            <a:r>
              <a:rPr lang="es-ES" sz="2000" dirty="0" err="1">
                <a:latin typeface="Century Gothic" panose="020B0502020202020204" pitchFamily="34" charset="0"/>
              </a:rPr>
              <a:t>cuebids</a:t>
            </a:r>
            <a:r>
              <a:rPr lang="es-ES" sz="2000" dirty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es-ES" sz="2000" dirty="0">
              <a:latin typeface="Century Gothic" panose="020B0502020202020204" pitchFamily="34" charset="0"/>
            </a:endParaRPr>
          </a:p>
          <a:p>
            <a:pPr algn="just"/>
            <a:r>
              <a:rPr lang="es-ES" sz="2000" dirty="0">
                <a:latin typeface="Century Gothic" panose="020B0502020202020204" pitchFamily="34" charset="0"/>
              </a:rPr>
              <a:t>Existen controles: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De primera vuelta son el As o fallo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De segunda vuelta son el K o semifallo</a:t>
            </a:r>
          </a:p>
        </p:txBody>
      </p:sp>
    </p:spTree>
    <p:extLst>
      <p:ext uri="{BB962C8B-B14F-4D97-AF65-F5344CB8AC3E}">
        <p14:creationId xmlns:p14="http://schemas.microsoft.com/office/powerpoint/2010/main" val="20970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3A7EC1-5F19-9EED-6FF7-0A2515103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0" y="4575812"/>
            <a:ext cx="5991226" cy="1879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0D8173-C521-5085-0BEA-F821098E5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5991227" y="4575812"/>
            <a:ext cx="6200773" cy="18796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AD7611-234B-C5F0-1156-C07B18BAB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472"/>
          <a:stretch/>
        </p:blipFill>
        <p:spPr>
          <a:xfrm>
            <a:off x="9679625" y="0"/>
            <a:ext cx="2512374" cy="10300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AF5A9E-943E-7D09-C6EE-513EEB16980D}"/>
              </a:ext>
            </a:extLst>
          </p:cNvPr>
          <p:cNvSpPr txBox="1"/>
          <p:nvPr/>
        </p:nvSpPr>
        <p:spPr>
          <a:xfrm>
            <a:off x="10415587" y="476012"/>
            <a:ext cx="167163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DISTRICT 16 </a:t>
            </a:r>
          </a:p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LECTURE SERIES -MINI LECCIONES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0241C-BBB5-302E-92B2-FCB490C85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5" t="97875" r="43169"/>
          <a:stretch/>
        </p:blipFill>
        <p:spPr>
          <a:xfrm>
            <a:off x="5155408" y="6455413"/>
            <a:ext cx="1671636" cy="402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7FBC7D-8458-ED4B-1700-6A28BDC45704}"/>
              </a:ext>
            </a:extLst>
          </p:cNvPr>
          <p:cNvSpPr txBox="1"/>
          <p:nvPr/>
        </p:nvSpPr>
        <p:spPr>
          <a:xfrm>
            <a:off x="1319960" y="402587"/>
            <a:ext cx="7991684" cy="41857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Century Gothic" panose="020B0502020202020204" pitchFamily="34" charset="0"/>
              </a:rPr>
              <a:t>Pregunta de </a:t>
            </a:r>
            <a:r>
              <a:rPr lang="es-ES" sz="4000" b="1" dirty="0" err="1">
                <a:latin typeface="Century Gothic" panose="020B0502020202020204" pitchFamily="34" charset="0"/>
              </a:rPr>
              <a:t>Keycards</a:t>
            </a:r>
            <a:endParaRPr lang="es-ES" sz="4000" b="1" dirty="0">
              <a:latin typeface="Century Gothic" panose="020B0502020202020204" pitchFamily="34" charset="0"/>
            </a:endParaRPr>
          </a:p>
          <a:p>
            <a:pPr algn="ctr"/>
            <a:endParaRPr lang="es-ES" sz="3300" dirty="0">
              <a:latin typeface="Century Gothic" panose="020B0502020202020204" pitchFamily="34" charset="0"/>
            </a:endParaRPr>
          </a:p>
          <a:p>
            <a:r>
              <a:rPr lang="es-ES" sz="2000" dirty="0">
                <a:latin typeface="Century Gothic" panose="020B0502020202020204" pitchFamily="34" charset="0"/>
              </a:rPr>
              <a:t>Los </a:t>
            </a:r>
            <a:r>
              <a:rPr lang="es-ES" sz="2000" dirty="0" err="1">
                <a:latin typeface="Century Gothic" panose="020B0502020202020204" pitchFamily="34" charset="0"/>
              </a:rPr>
              <a:t>Keycards</a:t>
            </a:r>
            <a:r>
              <a:rPr lang="es-ES" sz="2000" dirty="0">
                <a:latin typeface="Century Gothic" panose="020B0502020202020204" pitchFamily="34" charset="0"/>
              </a:rPr>
              <a:t> son 5, los 4 Ases y el K del triunfo, para usar esta convención debemos tener un </a:t>
            </a:r>
            <a:r>
              <a:rPr lang="es-ES" sz="2000" dirty="0" err="1">
                <a:latin typeface="Century Gothic" panose="020B0502020202020204" pitchFamily="34" charset="0"/>
              </a:rPr>
              <a:t>fit</a:t>
            </a:r>
            <a:r>
              <a:rPr lang="es-ES" sz="2000" dirty="0">
                <a:latin typeface="Century Gothic" panose="020B0502020202020204" pitchFamily="34" charset="0"/>
              </a:rPr>
              <a:t> previamente acordado, entonces 4ST preguntar por </a:t>
            </a:r>
            <a:r>
              <a:rPr lang="es-ES" sz="2000" dirty="0" err="1">
                <a:latin typeface="Century Gothic" panose="020B0502020202020204" pitchFamily="34" charset="0"/>
              </a:rPr>
              <a:t>Keycards</a:t>
            </a:r>
            <a:r>
              <a:rPr lang="es-ES" sz="2000" dirty="0">
                <a:latin typeface="Century Gothic" panose="020B0502020202020204" pitchFamily="34" charset="0"/>
              </a:rPr>
              <a:t>, y las respuestas son:</a:t>
            </a:r>
          </a:p>
          <a:p>
            <a:endParaRPr lang="es-ES" sz="2000" dirty="0">
              <a:latin typeface="Century Gothic" panose="020B0502020202020204" pitchFamily="34" charset="0"/>
            </a:endParaRPr>
          </a:p>
          <a:p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pple Color Emoji" pitchFamily="2" charset="0"/>
              </a:rPr>
              <a:t>♣️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o 4 </a:t>
            </a:r>
            <a:r>
              <a:rPr lang="es-ES" sz="20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Keycards</a:t>
            </a:r>
            <a:endParaRPr lang="es-EC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pple Color Emoji" pitchFamily="2" charset="0"/>
              </a:rPr>
              <a:t>♦️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 o 3 </a:t>
            </a:r>
            <a:r>
              <a:rPr lang="es-ES" sz="20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Keycards</a:t>
            </a:r>
            <a:endParaRPr lang="es-EC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pple Color Emoji" pitchFamily="2" charset="0"/>
              </a:rPr>
              <a:t>♥️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s-ES" sz="20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Keycards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 la Q del triunfo</a:t>
            </a:r>
            <a:endParaRPr lang="es-EC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pple Color Emoji" pitchFamily="2" charset="0"/>
              </a:rPr>
              <a:t>♠️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s-ES" sz="20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Keycards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Q del triunfo</a:t>
            </a:r>
            <a:endParaRPr lang="en-MX" sz="2000" dirty="0">
              <a:latin typeface="Century Gothic" panose="020B0502020202020204" pitchFamily="34" charset="0"/>
            </a:endParaRPr>
          </a:p>
          <a:p>
            <a:pPr algn="ctr"/>
            <a:endParaRPr lang="en-MX" sz="3300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7892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3A7EC1-5F19-9EED-6FF7-0A2515103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73" b="23565"/>
          <a:stretch/>
        </p:blipFill>
        <p:spPr>
          <a:xfrm>
            <a:off x="0" y="5459514"/>
            <a:ext cx="5991226" cy="995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0D8173-C521-5085-0BEA-F821098E5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5991227" y="5425403"/>
            <a:ext cx="6200773" cy="10300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AD7611-234B-C5F0-1156-C07B18BAB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472"/>
          <a:stretch/>
        </p:blipFill>
        <p:spPr>
          <a:xfrm>
            <a:off x="9679625" y="0"/>
            <a:ext cx="2512374" cy="10300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AF5A9E-943E-7D09-C6EE-513EEB16980D}"/>
              </a:ext>
            </a:extLst>
          </p:cNvPr>
          <p:cNvSpPr txBox="1"/>
          <p:nvPr/>
        </p:nvSpPr>
        <p:spPr>
          <a:xfrm>
            <a:off x="10415587" y="476012"/>
            <a:ext cx="167163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DISTRICT 16 </a:t>
            </a:r>
          </a:p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LECTURE SERIES -MINI LECCIONES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0241C-BBB5-302E-92B2-FCB490C85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5" t="97875" r="43169"/>
          <a:stretch/>
        </p:blipFill>
        <p:spPr>
          <a:xfrm>
            <a:off x="5155408" y="6455413"/>
            <a:ext cx="1671636" cy="402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48D1E-C241-8AAC-CD6B-ABC27E43CDEF}"/>
              </a:ext>
            </a:extLst>
          </p:cNvPr>
          <p:cNvSpPr txBox="1"/>
          <p:nvPr/>
        </p:nvSpPr>
        <p:spPr>
          <a:xfrm>
            <a:off x="4936091" y="191072"/>
            <a:ext cx="15101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MX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7BF29-47F6-A656-0160-3AB03639D409}"/>
              </a:ext>
            </a:extLst>
          </p:cNvPr>
          <p:cNvSpPr txBox="1"/>
          <p:nvPr/>
        </p:nvSpPr>
        <p:spPr>
          <a:xfrm>
            <a:off x="4936091" y="2825293"/>
            <a:ext cx="1621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MX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207AD-182C-0E81-5744-498D9F5FE684}"/>
              </a:ext>
            </a:extLst>
          </p:cNvPr>
          <p:cNvSpPr txBox="1"/>
          <p:nvPr/>
        </p:nvSpPr>
        <p:spPr>
          <a:xfrm>
            <a:off x="3086099" y="1548943"/>
            <a:ext cx="1621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MX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5AB771-D063-BBCC-09D5-12687554E7DD}"/>
              </a:ext>
            </a:extLst>
          </p:cNvPr>
          <p:cNvSpPr txBox="1"/>
          <p:nvPr/>
        </p:nvSpPr>
        <p:spPr>
          <a:xfrm>
            <a:off x="6938960" y="1548943"/>
            <a:ext cx="1621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MX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40E197-5225-1E26-E6E0-BEE768661FBC}"/>
              </a:ext>
            </a:extLst>
          </p:cNvPr>
          <p:cNvSpPr txBox="1"/>
          <p:nvPr/>
        </p:nvSpPr>
        <p:spPr>
          <a:xfrm>
            <a:off x="1995384" y="420828"/>
            <a:ext cx="7991684" cy="6063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/>
                <a:latin typeface="Century Gothic" panose="020B0502020202020204" pitchFamily="34" charset="0"/>
              </a:rPr>
              <a:t>Pregunta</a:t>
            </a:r>
            <a:r>
              <a:rPr lang="en-US" sz="4000" b="1" dirty="0">
                <a:effectLst/>
                <a:latin typeface="Century Gothic" panose="020B0502020202020204" pitchFamily="34" charset="0"/>
              </a:rPr>
              <a:t> de la Q</a:t>
            </a:r>
          </a:p>
          <a:p>
            <a:pPr algn="ctr"/>
            <a:endParaRPr lang="en-US" sz="44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Dos de las </a:t>
            </a:r>
            <a:r>
              <a:rPr lang="en-US" sz="2000" dirty="0" err="1">
                <a:latin typeface="Century Gothic" panose="020B0502020202020204" pitchFamily="34" charset="0"/>
              </a:rPr>
              <a:t>respuestas</a:t>
            </a:r>
            <a:r>
              <a:rPr lang="en-US" sz="2000" dirty="0">
                <a:latin typeface="Century Gothic" panose="020B0502020202020204" pitchFamily="34" charset="0"/>
              </a:rPr>
              <a:t> de Keycards no </a:t>
            </a:r>
            <a:r>
              <a:rPr lang="en-US" sz="2000" dirty="0" err="1">
                <a:latin typeface="Century Gothic" panose="020B0502020202020204" pitchFamily="34" charset="0"/>
              </a:rPr>
              <a:t>nos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especifican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tienen</a:t>
            </a:r>
            <a:r>
              <a:rPr lang="en-US" sz="2000" dirty="0">
                <a:latin typeface="Century Gothic" panose="020B0502020202020204" pitchFamily="34" charset="0"/>
              </a:rPr>
              <a:t> o no </a:t>
            </a:r>
            <a:r>
              <a:rPr lang="en-US" sz="2000" dirty="0" err="1">
                <a:latin typeface="Century Gothic" panose="020B0502020202020204" pitchFamily="34" charset="0"/>
              </a:rPr>
              <a:t>tienen</a:t>
            </a:r>
            <a:r>
              <a:rPr lang="en-US" sz="2000" dirty="0">
                <a:latin typeface="Century Gothic" panose="020B0502020202020204" pitchFamily="34" charset="0"/>
              </a:rPr>
              <a:t> la Q del </a:t>
            </a:r>
            <a:r>
              <a:rPr lang="en-US" sz="2000" dirty="0" err="1">
                <a:latin typeface="Century Gothic" panose="020B0502020202020204" pitchFamily="34" charset="0"/>
              </a:rPr>
              <a:t>triunfo</a:t>
            </a:r>
            <a:r>
              <a:rPr lang="en-US" sz="2000" dirty="0">
                <a:latin typeface="Century Gothic" panose="020B0502020202020204" pitchFamily="34" charset="0"/>
              </a:rPr>
              <a:t>: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pple Color Emoji" pitchFamily="2" charset="0"/>
              </a:rPr>
              <a:t>♣️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o 4 </a:t>
            </a:r>
            <a:r>
              <a:rPr lang="es-ES" sz="20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Keycards</a:t>
            </a:r>
            <a:endParaRPr lang="es-EC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pple Color Emoji" pitchFamily="2" charset="0"/>
              </a:rPr>
              <a:t>♦️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 o 3 </a:t>
            </a:r>
            <a:r>
              <a:rPr lang="es-ES" sz="20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Keycards</a:t>
            </a:r>
            <a:endParaRPr lang="es-EC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Para </a:t>
            </a:r>
            <a:r>
              <a:rPr lang="en-US" sz="2000" dirty="0" err="1">
                <a:latin typeface="Century Gothic" panose="020B0502020202020204" pitchFamily="34" charset="0"/>
              </a:rPr>
              <a:t>poder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averiguar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si</a:t>
            </a:r>
            <a:r>
              <a:rPr lang="en-US" sz="2000" dirty="0">
                <a:latin typeface="Century Gothic" panose="020B0502020202020204" pitchFamily="34" charset="0"/>
              </a:rPr>
              <a:t> se </a:t>
            </a:r>
            <a:r>
              <a:rPr lang="en-US" sz="2000" dirty="0" err="1">
                <a:latin typeface="Century Gothic" panose="020B0502020202020204" pitchFamily="34" charset="0"/>
              </a:rPr>
              <a:t>tiene</a:t>
            </a:r>
            <a:r>
              <a:rPr lang="en-US" sz="2000" dirty="0">
                <a:latin typeface="Century Gothic" panose="020B0502020202020204" pitchFamily="34" charset="0"/>
              </a:rPr>
              <a:t> la Q del </a:t>
            </a:r>
            <a:r>
              <a:rPr lang="en-US" sz="2000" dirty="0" err="1">
                <a:latin typeface="Century Gothic" panose="020B0502020202020204" pitchFamily="34" charset="0"/>
              </a:rPr>
              <a:t>triunfo</a:t>
            </a:r>
            <a:r>
              <a:rPr lang="en-US" sz="2000" dirty="0">
                <a:latin typeface="Century Gothic" panose="020B0502020202020204" pitchFamily="34" charset="0"/>
              </a:rPr>
              <a:t> se </a:t>
            </a:r>
            <a:r>
              <a:rPr lang="en-US" sz="2000" dirty="0" err="1">
                <a:latin typeface="Century Gothic" panose="020B0502020202020204" pitchFamily="34" charset="0"/>
              </a:rPr>
              <a:t>utiliza</a:t>
            </a:r>
            <a:r>
              <a:rPr lang="en-US" sz="2000" dirty="0">
                <a:latin typeface="Century Gothic" panose="020B0502020202020204" pitchFamily="34" charset="0"/>
              </a:rPr>
              <a:t> la </a:t>
            </a:r>
            <a:r>
              <a:rPr lang="en-US" sz="2000" dirty="0" err="1">
                <a:latin typeface="Century Gothic" panose="020B0502020202020204" pitchFamily="34" charset="0"/>
              </a:rPr>
              <a:t>siguiente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voz</a:t>
            </a:r>
            <a:r>
              <a:rPr lang="en-US" sz="2000" dirty="0">
                <a:latin typeface="Century Gothic" panose="020B0502020202020204" pitchFamily="34" charset="0"/>
              </a:rPr>
              <a:t> de </a:t>
            </a:r>
            <a:r>
              <a:rPr lang="en-US" sz="2000" dirty="0" err="1">
                <a:latin typeface="Century Gothic" panose="020B0502020202020204" pitchFamily="34" charset="0"/>
              </a:rPr>
              <a:t>respuesta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siempre</a:t>
            </a:r>
            <a:r>
              <a:rPr lang="en-US" sz="2000" dirty="0">
                <a:latin typeface="Century Gothic" panose="020B0502020202020204" pitchFamily="34" charset="0"/>
              </a:rPr>
              <a:t> que sea </a:t>
            </a:r>
            <a:r>
              <a:rPr lang="en-US" sz="2000" dirty="0" err="1">
                <a:latin typeface="Century Gothic" panose="020B0502020202020204" pitchFamily="34" charset="0"/>
              </a:rPr>
              <a:t>diferente</a:t>
            </a:r>
            <a:r>
              <a:rPr lang="en-US" sz="2000" dirty="0">
                <a:latin typeface="Century Gothic" panose="020B0502020202020204" pitchFamily="34" charset="0"/>
              </a:rPr>
              <a:t> al palo del </a:t>
            </a:r>
            <a:r>
              <a:rPr lang="en-US" sz="2000" dirty="0" err="1">
                <a:latin typeface="Century Gothic" panose="020B0502020202020204" pitchFamily="34" charset="0"/>
              </a:rPr>
              <a:t>triunfo</a:t>
            </a:r>
            <a:r>
              <a:rPr lang="en-US" sz="2000" dirty="0">
                <a:latin typeface="Century Gothic" panose="020B0502020202020204" pitchFamily="34" charset="0"/>
              </a:rPr>
              <a:t>. Las </a:t>
            </a:r>
            <a:r>
              <a:rPr lang="en-US" sz="2000" dirty="0" err="1">
                <a:latin typeface="Century Gothic" panose="020B0502020202020204" pitchFamily="34" charset="0"/>
              </a:rPr>
              <a:t>respuestas</a:t>
            </a:r>
            <a:r>
              <a:rPr lang="en-US" sz="2000" dirty="0">
                <a:latin typeface="Century Gothic" panose="020B0502020202020204" pitchFamily="34" charset="0"/>
              </a:rPr>
              <a:t> son: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entury Gothic" panose="020B0502020202020204" pitchFamily="34" charset="0"/>
              </a:rPr>
              <a:t>Rematar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el</a:t>
            </a:r>
            <a:r>
              <a:rPr lang="en-US" sz="2000" dirty="0">
                <a:latin typeface="Century Gothic" panose="020B0502020202020204" pitchFamily="34" charset="0"/>
              </a:rPr>
              <a:t> palo del Triunfo es no la </a:t>
            </a:r>
            <a:r>
              <a:rPr lang="en-US" sz="2000" dirty="0" err="1">
                <a:latin typeface="Century Gothic" panose="020B0502020202020204" pitchFamily="34" charset="0"/>
              </a:rPr>
              <a:t>tengo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5NT </a:t>
            </a:r>
            <a:r>
              <a:rPr lang="en-US" sz="2000" dirty="0" err="1">
                <a:latin typeface="Century Gothic" panose="020B0502020202020204" pitchFamily="34" charset="0"/>
              </a:rPr>
              <a:t>tengo</a:t>
            </a:r>
            <a:r>
              <a:rPr lang="en-US" sz="2000" dirty="0">
                <a:latin typeface="Century Gothic" panose="020B0502020202020204" pitchFamily="34" charset="0"/>
              </a:rPr>
              <a:t> la Q sin </a:t>
            </a:r>
            <a:r>
              <a:rPr lang="en-US" sz="2000" dirty="0" err="1">
                <a:latin typeface="Century Gothic" panose="020B0502020202020204" pitchFamily="34" charset="0"/>
              </a:rPr>
              <a:t>ningún</a:t>
            </a:r>
            <a:r>
              <a:rPr lang="en-US" sz="2000" dirty="0">
                <a:latin typeface="Century Gothic" panose="020B0502020202020204" pitchFamily="34" charset="0"/>
              </a:rPr>
              <a:t> K no </a:t>
            </a:r>
            <a:r>
              <a:rPr lang="en-US" sz="2000" dirty="0" err="1">
                <a:latin typeface="Century Gothic" panose="020B0502020202020204" pitchFamily="34" charset="0"/>
              </a:rPr>
              <a:t>mencionado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entury Gothic" panose="020B0502020202020204" pitchFamily="34" charset="0"/>
              </a:rPr>
              <a:t>Rematar</a:t>
            </a:r>
            <a:r>
              <a:rPr lang="en-US" sz="2000" dirty="0">
                <a:latin typeface="Century Gothic" panose="020B0502020202020204" pitchFamily="34" charset="0"/>
              </a:rPr>
              <a:t> un palo nuevo, </a:t>
            </a:r>
            <a:r>
              <a:rPr lang="en-US" sz="2000" dirty="0" err="1">
                <a:latin typeface="Century Gothic" panose="020B0502020202020204" pitchFamily="34" charset="0"/>
              </a:rPr>
              <a:t>tengo</a:t>
            </a:r>
            <a:r>
              <a:rPr lang="en-US" sz="2000" dirty="0">
                <a:latin typeface="Century Gothic" panose="020B0502020202020204" pitchFamily="34" charset="0"/>
              </a:rPr>
              <a:t> la Q con </a:t>
            </a:r>
            <a:r>
              <a:rPr lang="en-US" sz="2000" dirty="0" err="1">
                <a:latin typeface="Century Gothic" panose="020B0502020202020204" pitchFamily="34" charset="0"/>
              </a:rPr>
              <a:t>el</a:t>
            </a:r>
            <a:r>
              <a:rPr lang="en-US" sz="2000" dirty="0">
                <a:latin typeface="Century Gothic" panose="020B0502020202020204" pitchFamily="34" charset="0"/>
              </a:rPr>
              <a:t> K de </a:t>
            </a:r>
            <a:r>
              <a:rPr lang="en-US" sz="2000" dirty="0" err="1">
                <a:latin typeface="Century Gothic" panose="020B0502020202020204" pitchFamily="34" charset="0"/>
              </a:rPr>
              <a:t>este</a:t>
            </a:r>
            <a:r>
              <a:rPr lang="en-US" sz="2000" dirty="0">
                <a:latin typeface="Century Gothic" panose="020B0502020202020204" pitchFamily="34" charset="0"/>
              </a:rPr>
              <a:t> palo.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entury Gothic" panose="020B0502020202020204" pitchFamily="34" charset="0"/>
            </a:endParaRPr>
          </a:p>
          <a:p>
            <a:endParaRPr lang="en-US" sz="2000" dirty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2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027C5-2271-FAC0-D8BC-758999049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437293-AFE4-0760-1512-E90BEBAB7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73" b="23565"/>
          <a:stretch/>
        </p:blipFill>
        <p:spPr>
          <a:xfrm>
            <a:off x="0" y="5459514"/>
            <a:ext cx="5991226" cy="995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DB7076-3B4F-926C-0B47-94DBBD08F1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5991227" y="5425403"/>
            <a:ext cx="6200773" cy="10300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CF2F68-EBC3-8302-53FC-9E9A52054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472"/>
          <a:stretch/>
        </p:blipFill>
        <p:spPr>
          <a:xfrm>
            <a:off x="9679625" y="0"/>
            <a:ext cx="2512374" cy="10300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C3AEB8-6658-8FFE-1EF4-79F7DF8B8755}"/>
              </a:ext>
            </a:extLst>
          </p:cNvPr>
          <p:cNvSpPr txBox="1"/>
          <p:nvPr/>
        </p:nvSpPr>
        <p:spPr>
          <a:xfrm>
            <a:off x="10415587" y="476012"/>
            <a:ext cx="167163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DISTRICT 16 </a:t>
            </a:r>
          </a:p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LECTURE SERIES -MINI LECCIONES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24551C-9DBB-DADA-8889-47E0036AF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5" t="97875" r="43169"/>
          <a:stretch/>
        </p:blipFill>
        <p:spPr>
          <a:xfrm>
            <a:off x="5155408" y="6455413"/>
            <a:ext cx="1671636" cy="402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1FB1B-669F-333A-B98F-2557F8F75B65}"/>
              </a:ext>
            </a:extLst>
          </p:cNvPr>
          <p:cNvSpPr txBox="1"/>
          <p:nvPr/>
        </p:nvSpPr>
        <p:spPr>
          <a:xfrm>
            <a:off x="4936091" y="191072"/>
            <a:ext cx="15101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MX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54C1A0-3B54-8125-3C90-E3D0F33A7597}"/>
              </a:ext>
            </a:extLst>
          </p:cNvPr>
          <p:cNvSpPr txBox="1"/>
          <p:nvPr/>
        </p:nvSpPr>
        <p:spPr>
          <a:xfrm>
            <a:off x="4936091" y="2825293"/>
            <a:ext cx="1621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MX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00AAA-FBAD-9741-983B-29A75BF5F7B9}"/>
              </a:ext>
            </a:extLst>
          </p:cNvPr>
          <p:cNvSpPr txBox="1"/>
          <p:nvPr/>
        </p:nvSpPr>
        <p:spPr>
          <a:xfrm>
            <a:off x="3086099" y="1548943"/>
            <a:ext cx="1621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MX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3ED26-C8F1-B468-0E3B-ECF404A65F9F}"/>
              </a:ext>
            </a:extLst>
          </p:cNvPr>
          <p:cNvSpPr txBox="1"/>
          <p:nvPr/>
        </p:nvSpPr>
        <p:spPr>
          <a:xfrm>
            <a:off x="6938960" y="1548943"/>
            <a:ext cx="1621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MX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52AEB-519C-9CD2-2495-0F49DABF472B}"/>
              </a:ext>
            </a:extLst>
          </p:cNvPr>
          <p:cNvSpPr txBox="1"/>
          <p:nvPr/>
        </p:nvSpPr>
        <p:spPr>
          <a:xfrm>
            <a:off x="1995384" y="420828"/>
            <a:ext cx="7991684" cy="5139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/>
                <a:latin typeface="Century Gothic" panose="020B0502020202020204" pitchFamily="34" charset="0"/>
              </a:rPr>
              <a:t>Pregunta</a:t>
            </a:r>
            <a:r>
              <a:rPr lang="en-US" sz="4000" b="1" dirty="0">
                <a:effectLst/>
                <a:latin typeface="Century Gothic" panose="020B0502020202020204" pitchFamily="34" charset="0"/>
              </a:rPr>
              <a:t> de </a:t>
            </a:r>
            <a:r>
              <a:rPr lang="en-US" sz="4000" b="1" dirty="0" err="1">
                <a:latin typeface="Century Gothic" panose="020B0502020202020204" pitchFamily="34" charset="0"/>
              </a:rPr>
              <a:t>los</a:t>
            </a:r>
            <a:r>
              <a:rPr lang="en-US" sz="4000" b="1" dirty="0">
                <a:latin typeface="Century Gothic" panose="020B0502020202020204" pitchFamily="34" charset="0"/>
              </a:rPr>
              <a:t> Ks</a:t>
            </a:r>
            <a:endParaRPr lang="en-US" sz="4000" b="1" dirty="0">
              <a:effectLst/>
              <a:latin typeface="Century Gothic" panose="020B0502020202020204" pitchFamily="34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</a:endParaRPr>
          </a:p>
          <a:p>
            <a:r>
              <a:rPr lang="en-US" sz="2000" dirty="0" err="1">
                <a:latin typeface="Century Gothic" panose="020B0502020202020204" pitchFamily="34" charset="0"/>
              </a:rPr>
              <a:t>Cuando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tengo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todos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los</a:t>
            </a:r>
            <a:r>
              <a:rPr lang="en-US" sz="2000" dirty="0">
                <a:latin typeface="Century Gothic" panose="020B0502020202020204" pitchFamily="34" charset="0"/>
              </a:rPr>
              <a:t> keycards y la Q del </a:t>
            </a:r>
            <a:r>
              <a:rPr lang="en-US" sz="2000" dirty="0" err="1">
                <a:latin typeface="Century Gothic" panose="020B0502020202020204" pitchFamily="34" charset="0"/>
              </a:rPr>
              <a:t>triunfo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puedo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preguntar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los</a:t>
            </a:r>
            <a:r>
              <a:rPr lang="en-US" sz="2000" dirty="0">
                <a:latin typeface="Century Gothic" panose="020B0502020202020204" pitchFamily="34" charset="0"/>
              </a:rPr>
              <a:t> Ks, con la </a:t>
            </a:r>
            <a:r>
              <a:rPr lang="en-US" sz="2000" dirty="0" err="1">
                <a:latin typeface="Century Gothic" panose="020B0502020202020204" pitchFamily="34" charset="0"/>
              </a:rPr>
              <a:t>intención</a:t>
            </a:r>
            <a:r>
              <a:rPr lang="en-US" sz="2000" dirty="0">
                <a:latin typeface="Century Gothic" panose="020B0502020202020204" pitchFamily="34" charset="0"/>
              </a:rPr>
              <a:t> de </a:t>
            </a:r>
            <a:r>
              <a:rPr lang="en-US" sz="2000" dirty="0" err="1">
                <a:latin typeface="Century Gothic" panose="020B0502020202020204" pitchFamily="34" charset="0"/>
              </a:rPr>
              <a:t>jugar</a:t>
            </a:r>
            <a:r>
              <a:rPr lang="en-US" sz="2000" dirty="0">
                <a:latin typeface="Century Gothic" panose="020B0502020202020204" pitchFamily="34" charset="0"/>
              </a:rPr>
              <a:t> Grand Slam y las </a:t>
            </a:r>
            <a:r>
              <a:rPr lang="en-US" sz="2000" dirty="0" err="1">
                <a:latin typeface="Century Gothic" panose="020B0502020202020204" pitchFamily="34" charset="0"/>
              </a:rPr>
              <a:t>respuestas</a:t>
            </a:r>
            <a:r>
              <a:rPr lang="en-US" sz="2000" dirty="0">
                <a:latin typeface="Century Gothic" panose="020B0502020202020204" pitchFamily="34" charset="0"/>
              </a:rPr>
              <a:t> son: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pple Color Emoji" pitchFamily="2" charset="0"/>
              </a:rPr>
              <a:t>♣️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 Reyes</a:t>
            </a:r>
            <a:endParaRPr lang="es-EC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pple Color Emoji" pitchFamily="2" charset="0"/>
              </a:rPr>
              <a:t>♦️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 Rey</a:t>
            </a:r>
            <a:endParaRPr lang="es-EC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pple Color Emoji" pitchFamily="2" charset="0"/>
              </a:rPr>
              <a:t>♥️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 Reyes</a:t>
            </a:r>
            <a:endParaRPr lang="es-EC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pple Color Emoji" pitchFamily="2" charset="0"/>
              </a:rPr>
              <a:t>♠️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3</a:t>
            </a: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Reyes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effectLst/>
              <a:latin typeface="Century Gothic" panose="020B0502020202020204" pitchFamily="34" charset="0"/>
            </a:endParaRPr>
          </a:p>
          <a:p>
            <a:endParaRPr lang="en-US" sz="2000" dirty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8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3A7EC1-5F19-9EED-6FF7-0A2515103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0" y="4575812"/>
            <a:ext cx="5991226" cy="1879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0D8173-C521-5085-0BEA-F821098E5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3" b="23565"/>
          <a:stretch/>
        </p:blipFill>
        <p:spPr>
          <a:xfrm>
            <a:off x="5991227" y="4575812"/>
            <a:ext cx="6200773" cy="18796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AD7611-234B-C5F0-1156-C07B18BAB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472"/>
          <a:stretch/>
        </p:blipFill>
        <p:spPr>
          <a:xfrm>
            <a:off x="9679625" y="0"/>
            <a:ext cx="2512374" cy="10300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AF5A9E-943E-7D09-C6EE-513EEB16980D}"/>
              </a:ext>
            </a:extLst>
          </p:cNvPr>
          <p:cNvSpPr txBox="1"/>
          <p:nvPr/>
        </p:nvSpPr>
        <p:spPr>
          <a:xfrm>
            <a:off x="10415587" y="476012"/>
            <a:ext cx="167163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DISTRICT 16 </a:t>
            </a:r>
          </a:p>
          <a:p>
            <a:pPr algn="ctr"/>
            <a:r>
              <a:rPr lang="en-MX" sz="1000" b="1" dirty="0">
                <a:solidFill>
                  <a:srgbClr val="A9003C"/>
                </a:solidFill>
                <a:latin typeface="Century Gothic" panose="020B0502020202020204" pitchFamily="34" charset="0"/>
              </a:rPr>
              <a:t>LECTURE SERIES -MINI LECCIONES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30241C-BBB5-302E-92B2-FCB490C85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5" t="97875" r="43169"/>
          <a:stretch/>
        </p:blipFill>
        <p:spPr>
          <a:xfrm>
            <a:off x="5155408" y="6455413"/>
            <a:ext cx="1671636" cy="402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7FBC7D-8458-ED4B-1700-6A28BDC45704}"/>
              </a:ext>
            </a:extLst>
          </p:cNvPr>
          <p:cNvSpPr txBox="1"/>
          <p:nvPr/>
        </p:nvSpPr>
        <p:spPr>
          <a:xfrm>
            <a:off x="1995384" y="420828"/>
            <a:ext cx="7991684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300" u="sng" dirty="0">
                <a:latin typeface="American Typewriter" panose="02090604020004020304" pitchFamily="18" charset="77"/>
              </a:rPr>
              <a:t>Ejemplo 1</a:t>
            </a:r>
          </a:p>
          <a:p>
            <a:pPr algn="ctr"/>
            <a:endParaRPr lang="es-ES" sz="3300" u="sng" dirty="0">
              <a:latin typeface="American Typewriter" panose="02090604020004020304" pitchFamily="18" charset="77"/>
            </a:endParaRPr>
          </a:p>
          <a:p>
            <a:pPr algn="ctr"/>
            <a:r>
              <a:rPr lang="es-ES" sz="3300" u="sng" dirty="0">
                <a:latin typeface="American Typewriter" panose="02090604020004020304" pitchFamily="18" charset="77"/>
              </a:rPr>
              <a:t> </a:t>
            </a:r>
            <a:endParaRPr lang="en-MX" sz="3300" u="sng" dirty="0">
              <a:latin typeface="American Typewriter" panose="02090604020004020304" pitchFamily="18" charset="77"/>
            </a:endParaRPr>
          </a:p>
          <a:p>
            <a:pPr algn="ctr"/>
            <a:endParaRPr lang="en-MX" sz="3300" dirty="0">
              <a:latin typeface="American Typewriter" panose="02090604020004020304" pitchFamily="18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E17F30-3E6D-0D86-01EB-3B042E388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225" y="1030010"/>
            <a:ext cx="77724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24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1008 Plantilla Mini- lecciones - Lecture Series" id="{9895948D-4A2A-5F4F-9D38-BDB343A3EB47}" vid="{23B92DE3-4528-224C-9215-DF9ED61C26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532</Words>
  <Application>Microsoft Macintosh PowerPoint</Application>
  <PresentationFormat>Panorámica</PresentationFormat>
  <Paragraphs>109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American Typewriter</vt:lpstr>
      <vt:lpstr>Arial</vt:lpstr>
      <vt:lpstr>Calibri</vt:lpstr>
      <vt:lpstr>Calibri Light</vt:lpstr>
      <vt:lpstr>Century Gothic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Andrea Veronica Ordonez Marchan</cp:lastModifiedBy>
  <cp:revision>3</cp:revision>
  <dcterms:created xsi:type="dcterms:W3CDTF">2023-06-17T17:53:25Z</dcterms:created>
  <dcterms:modified xsi:type="dcterms:W3CDTF">2025-02-15T14:05:38Z</dcterms:modified>
</cp:coreProperties>
</file>